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7" r:id="rId4"/>
    <p:sldId id="276" r:id="rId5"/>
    <p:sldId id="263" r:id="rId6"/>
    <p:sldId id="269" r:id="rId7"/>
    <p:sldId id="271" r:id="rId8"/>
    <p:sldId id="272" r:id="rId9"/>
    <p:sldId id="278" r:id="rId10"/>
    <p:sldId id="273" r:id="rId11"/>
    <p:sldId id="274" r:id="rId12"/>
    <p:sldId id="275" r:id="rId13"/>
    <p:sldId id="268" r:id="rId14"/>
    <p:sldId id="26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B79E0F-D6F4-4832-9837-94B26DFE55F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8F7A74-6C78-412C-A41E-47198387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6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445128-DED3-4529-91C2-EAE2B1E3898E}" type="datetimeFigureOut">
              <a:rPr lang="en-US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5EA6DC-7A11-41A5-A3B1-1949FE69790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8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0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0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9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6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7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A6DC-7A11-41A5-A3B1-1949FE69790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9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Traffic Congestion</a:t>
            </a:r>
            <a:endParaRPr lang="en-US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Earhart Elementary</a:t>
            </a:r>
          </a:p>
          <a:p>
            <a:r>
              <a:rPr lang="en-US" dirty="0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19"/>
            <a:ext cx="10515600" cy="868885"/>
          </a:xfrm>
        </p:spPr>
        <p:txBody>
          <a:bodyPr/>
          <a:lstStyle/>
          <a:p>
            <a:r>
              <a:rPr lang="en-US" dirty="0" smtClean="0"/>
              <a:t>Traffic Solutions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303" y="2096189"/>
            <a:ext cx="9341099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Parents and/or Fifth Grade Ambassadors in School Lot and Packet Landing White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Hiring of additional crossing guard to supervise School Lot rather than parent or student ambassadors - $15+ / </a:t>
            </a:r>
            <a:r>
              <a:rPr lang="en-US" sz="2400" dirty="0" err="1" smtClean="0"/>
              <a:t>hr</a:t>
            </a:r>
            <a:r>
              <a:rPr lang="en-US" sz="2400" dirty="0" smtClean="0"/>
              <a:t> x School Days x 2=$XX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Police Department Patrol – request directly of PD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88804"/>
            <a:ext cx="3864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Enforcement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954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19"/>
            <a:ext cx="10515600" cy="868885"/>
          </a:xfrm>
        </p:spPr>
        <p:txBody>
          <a:bodyPr/>
          <a:lstStyle/>
          <a:p>
            <a:r>
              <a:rPr lang="en-US" dirty="0" smtClean="0"/>
              <a:t>Traffic Mitigation Measures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350443"/>
            <a:ext cx="9341099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Re-signing </a:t>
            </a:r>
            <a:r>
              <a:rPr lang="en-US" sz="2400" dirty="0"/>
              <a:t>of School </a:t>
            </a:r>
            <a:r>
              <a:rPr lang="en-US" sz="2400" dirty="0" smtClean="0"/>
              <a:t>Lot to impress “drop zone only” – no </a:t>
            </a:r>
            <a:r>
              <a:rPr lang="en-US" sz="2400" dirty="0" smtClean="0"/>
              <a:t>walk-in/wait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Right turn out of school driveway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Training messages sent out directly from teachers re how to treat the white zone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Parents NEVER parking in staff parking spaces, unless XX time of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Formalize Communication of Parking Rules with Outside Entities: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District </a:t>
            </a:r>
            <a:r>
              <a:rPr lang="en-US" sz="2400" dirty="0"/>
              <a:t>vehicles </a:t>
            </a:r>
            <a:r>
              <a:rPr lang="en-US" sz="2400" dirty="0" smtClean="0"/>
              <a:t>ONLY parking </a:t>
            </a:r>
            <a:r>
              <a:rPr lang="en-US" sz="2400" dirty="0"/>
              <a:t>in school white zone </a:t>
            </a:r>
            <a:r>
              <a:rPr lang="en-US" sz="2400" dirty="0" smtClean="0"/>
              <a:t>at off-peak </a:t>
            </a:r>
            <a:r>
              <a:rPr lang="en-US" sz="2400" dirty="0"/>
              <a:t>times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Afterschool programs </a:t>
            </a:r>
            <a:r>
              <a:rPr lang="en-US" sz="2400" dirty="0" smtClean="0"/>
              <a:t>ONLY parking on </a:t>
            </a:r>
            <a:r>
              <a:rPr lang="en-US" sz="2400" dirty="0"/>
              <a:t>Packet Landing </a:t>
            </a:r>
            <a:r>
              <a:rPr lang="en-US" sz="2400" dirty="0" smtClean="0"/>
              <a:t>in standard parking areas and NEVER parking </a:t>
            </a:r>
            <a:r>
              <a:rPr lang="en-US" sz="2400" dirty="0"/>
              <a:t>in kindergarten white zone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257958"/>
            <a:ext cx="4738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Communication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965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19"/>
            <a:ext cx="10515600" cy="868885"/>
          </a:xfrm>
        </p:spPr>
        <p:txBody>
          <a:bodyPr/>
          <a:lstStyle/>
          <a:p>
            <a:r>
              <a:rPr lang="en-US" dirty="0" smtClean="0"/>
              <a:t>Traffic Mitigation Measures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350443"/>
            <a:ext cx="934109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Walking School Bus Program – Need to promote heavily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Carpool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Park off of Packet Landing and walk in via crossing guards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257958"/>
            <a:ext cx="366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Alternatives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722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0" y="1194000"/>
            <a:ext cx="8755100" cy="4926246"/>
          </a:xfrm>
        </p:spPr>
      </p:pic>
      <p:sp>
        <p:nvSpPr>
          <p:cNvPr id="29" name="Rounded Rectangle 28"/>
          <p:cNvSpPr/>
          <p:nvPr/>
        </p:nvSpPr>
        <p:spPr>
          <a:xfrm>
            <a:off x="621976" y="3839139"/>
            <a:ext cx="3460093" cy="22811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725" y="119522"/>
            <a:ext cx="6886807" cy="922200"/>
          </a:xfrm>
        </p:spPr>
        <p:txBody>
          <a:bodyPr>
            <a:normAutofit/>
          </a:bodyPr>
          <a:lstStyle/>
          <a:p>
            <a:r>
              <a:rPr lang="en-US" dirty="0" smtClean="0"/>
              <a:t>Traffic </a:t>
            </a:r>
            <a:r>
              <a:rPr lang="en-US" smtClean="0"/>
              <a:t>Solutions Options Map</a:t>
            </a:r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824821" y="3916732"/>
            <a:ext cx="302063" cy="29597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8559" y="2931891"/>
            <a:ext cx="56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1916" y="3924125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CROSSING GUARDS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28859" y="4301968"/>
            <a:ext cx="26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HANDICAP DROP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03289">
            <a:off x="7142606" y="3880616"/>
            <a:ext cx="325116" cy="250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838845" y="4682418"/>
            <a:ext cx="396240" cy="3352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6"/>
          <p:cNvSpPr/>
          <p:nvPr/>
        </p:nvSpPr>
        <p:spPr>
          <a:xfrm>
            <a:off x="5430822" y="4520238"/>
            <a:ext cx="221877" cy="216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28859" y="4638912"/>
            <a:ext cx="26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ENTRANCE / EXIT</a:t>
            </a:r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 rot="9147346">
            <a:off x="7163433" y="1710108"/>
            <a:ext cx="325116" cy="250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80" y="2774246"/>
            <a:ext cx="291853" cy="29185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5" y="4343322"/>
            <a:ext cx="291853" cy="291853"/>
          </a:xfrm>
          <a:prstGeom prst="rect">
            <a:avLst/>
          </a:prstGeom>
        </p:spPr>
      </p:pic>
      <p:sp>
        <p:nvSpPr>
          <p:cNvPr id="62" name="Rectangle: Rounded Corners 6"/>
          <p:cNvSpPr/>
          <p:nvPr/>
        </p:nvSpPr>
        <p:spPr>
          <a:xfrm>
            <a:off x="4456422" y="5469008"/>
            <a:ext cx="221877" cy="216315"/>
          </a:xfrm>
          <a:prstGeom prst="roundRect">
            <a:avLst/>
          </a:prstGeom>
          <a:solidFill>
            <a:srgbClr val="FF0000"/>
          </a:solidFill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Arc 29"/>
          <p:cNvSpPr/>
          <p:nvPr/>
        </p:nvSpPr>
        <p:spPr>
          <a:xfrm>
            <a:off x="-332934" y="2187615"/>
            <a:ext cx="1909822" cy="586631"/>
          </a:xfrm>
          <a:prstGeom prst="arc">
            <a:avLst/>
          </a:prstGeom>
          <a:ln w="142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"/>
          <p:cNvSpPr/>
          <p:nvPr/>
        </p:nvSpPr>
        <p:spPr>
          <a:xfrm>
            <a:off x="822084" y="5148316"/>
            <a:ext cx="304800" cy="26919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49048" y="5048179"/>
            <a:ext cx="26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DROP ZONE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428858" y="5546160"/>
            <a:ext cx="26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PARALELL PRKG STRIPING</a:t>
            </a:r>
            <a:endParaRPr lang="en-US" dirty="0"/>
          </a:p>
        </p:txBody>
      </p:sp>
      <p:sp>
        <p:nvSpPr>
          <p:cNvPr id="31" name="L-Shape 30"/>
          <p:cNvSpPr/>
          <p:nvPr/>
        </p:nvSpPr>
        <p:spPr>
          <a:xfrm>
            <a:off x="885762" y="5586738"/>
            <a:ext cx="213963" cy="283812"/>
          </a:xfrm>
          <a:prstGeom prst="corne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-Shape 74"/>
          <p:cNvSpPr/>
          <p:nvPr/>
        </p:nvSpPr>
        <p:spPr>
          <a:xfrm rot="-6900000">
            <a:off x="6443872" y="1695841"/>
            <a:ext cx="227024" cy="194543"/>
          </a:xfrm>
          <a:prstGeom prst="corne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-Shape 75"/>
          <p:cNvSpPr/>
          <p:nvPr/>
        </p:nvSpPr>
        <p:spPr>
          <a:xfrm rot="9180000">
            <a:off x="6188938" y="1324292"/>
            <a:ext cx="227024" cy="194543"/>
          </a:xfrm>
          <a:prstGeom prst="corne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63524"/>
            <a:ext cx="7824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Prepare signage plan for loading zones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Prepare communications plan/template for parents, district and outside entities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Promote Alternatives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Consider PTA funding of additional crossing guard inside school lot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Prepare request to City to re-consider Robert Davey Jr. Drop Zone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Prepare request to City to formalized parking space striping plan for Packet Landing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Perhaps a committee of interested parents is formed to focus on this issue and address these tasks?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123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552575"/>
            <a:ext cx="9341099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Parents/Guardians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Afterschool Program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Paratransit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Alameda Police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Alameda Unified School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Alameda Public Works Department / Road Design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Residents and users of Packet Landing Road and surrounding area</a:t>
            </a:r>
          </a:p>
        </p:txBody>
      </p:sp>
    </p:spTree>
    <p:extLst>
      <p:ext uri="{BB962C8B-B14F-4D97-AF65-F5344CB8AC3E}">
        <p14:creationId xmlns:p14="http://schemas.microsoft.com/office/powerpoint/2010/main" val="224933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552575"/>
            <a:ext cx="9341099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Principal Dean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Parents/Guardians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Alameda Police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Alameda Public Works Department / Road Design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Residents and users of Packet Landing Road and surrounding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Crossing Guards</a:t>
            </a:r>
          </a:p>
        </p:txBody>
      </p:sp>
    </p:spTree>
    <p:extLst>
      <p:ext uri="{BB962C8B-B14F-4D97-AF65-F5344CB8AC3E}">
        <p14:creationId xmlns:p14="http://schemas.microsoft.com/office/powerpoint/2010/main" val="13738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Conditions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552575"/>
            <a:ext cx="9341099" cy="4832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~675 students getting picked up and dropped off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Many modes of transportation including vehicles, bikes, pedestrian, strollers,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Handicap drop zone in parking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White zone in school parking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White zone on Packet Landing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One way in and one way out of Packet Landing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Two crossing guards at main intersection, paid for by City of Alameda Police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Signalized Intersection at Packet Landing and Robert Davey Jr.</a:t>
            </a:r>
          </a:p>
        </p:txBody>
      </p:sp>
    </p:spTree>
    <p:extLst>
      <p:ext uri="{BB962C8B-B14F-4D97-AF65-F5344CB8AC3E}">
        <p14:creationId xmlns:p14="http://schemas.microsoft.com/office/powerpoint/2010/main" val="48307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" y="1194000"/>
            <a:ext cx="8755100" cy="4926246"/>
          </a:xfrm>
        </p:spPr>
      </p:pic>
      <p:sp>
        <p:nvSpPr>
          <p:cNvPr id="29" name="Rounded Rectangle 28"/>
          <p:cNvSpPr/>
          <p:nvPr/>
        </p:nvSpPr>
        <p:spPr>
          <a:xfrm>
            <a:off x="621976" y="3839139"/>
            <a:ext cx="3460093" cy="22811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21" y="119522"/>
            <a:ext cx="8662232" cy="9222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Existing </a:t>
            </a:r>
            <a:r>
              <a:rPr lang="en-US" smtClean="0"/>
              <a:t>Conditions Map</a:t>
            </a:r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824821" y="3916732"/>
            <a:ext cx="302063" cy="29597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8559" y="2931891"/>
            <a:ext cx="56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1916" y="3924125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CROSSING GUARDS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28859" y="4301968"/>
            <a:ext cx="26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HANDICAP DROP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03289">
            <a:off x="7142606" y="3880616"/>
            <a:ext cx="325116" cy="250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838845" y="4682418"/>
            <a:ext cx="396240" cy="3352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6"/>
          <p:cNvSpPr/>
          <p:nvPr/>
        </p:nvSpPr>
        <p:spPr>
          <a:xfrm>
            <a:off x="5430822" y="4520238"/>
            <a:ext cx="221877" cy="216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28859" y="4638912"/>
            <a:ext cx="26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ENTRANCE / EXIT</a:t>
            </a:r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 rot="9147346">
            <a:off x="7163433" y="1710108"/>
            <a:ext cx="325116" cy="250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80" y="2774246"/>
            <a:ext cx="291853" cy="29185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5" y="4343322"/>
            <a:ext cx="291853" cy="291853"/>
          </a:xfrm>
          <a:prstGeom prst="rect">
            <a:avLst/>
          </a:prstGeom>
        </p:spPr>
      </p:pic>
      <p:sp>
        <p:nvSpPr>
          <p:cNvPr id="62" name="Rectangle: Rounded Corners 6"/>
          <p:cNvSpPr/>
          <p:nvPr/>
        </p:nvSpPr>
        <p:spPr>
          <a:xfrm>
            <a:off x="4456422" y="5469008"/>
            <a:ext cx="221877" cy="216315"/>
          </a:xfrm>
          <a:prstGeom prst="roundRect">
            <a:avLst/>
          </a:prstGeom>
          <a:solidFill>
            <a:srgbClr val="FF0000"/>
          </a:solidFill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81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6759"/>
            <a:ext cx="10515600" cy="1325563"/>
          </a:xfrm>
        </p:spPr>
        <p:txBody>
          <a:bodyPr/>
          <a:lstStyle/>
          <a:p>
            <a:r>
              <a:rPr lang="en-US" dirty="0" smtClean="0"/>
              <a:t>Traffic Impacts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088804"/>
            <a:ext cx="9341099" cy="4832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Congestion during drop-off and pick-up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School lot white zone and Packet Landing white zone being utilized for parents to sometimes park and walk child in or wait while child walks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District vehicles parking in school white zone during peak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Afterschool programs parking in Packet Landing white zone during peak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Afterschool programs parking in kindergarten white zone during peak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Parents parking in staff parking spaces</a:t>
            </a:r>
          </a:p>
        </p:txBody>
      </p:sp>
    </p:spTree>
    <p:extLst>
      <p:ext uri="{BB962C8B-B14F-4D97-AF65-F5344CB8AC3E}">
        <p14:creationId xmlns:p14="http://schemas.microsoft.com/office/powerpoint/2010/main" val="89767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19"/>
            <a:ext cx="10515600" cy="868885"/>
          </a:xfrm>
        </p:spPr>
        <p:txBody>
          <a:bodyPr/>
          <a:lstStyle/>
          <a:p>
            <a:r>
              <a:rPr lang="en-US" dirty="0" smtClean="0"/>
              <a:t>Traffic Solutions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520500"/>
            <a:ext cx="6001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Striping/Furnishings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443830"/>
            <a:ext cx="4738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Communication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454686"/>
            <a:ext cx="3864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Enforcement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8710" y="4465542"/>
            <a:ext cx="366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Alternatives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1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19"/>
            <a:ext cx="10515600" cy="868885"/>
          </a:xfrm>
        </p:spPr>
        <p:txBody>
          <a:bodyPr/>
          <a:lstStyle/>
          <a:p>
            <a:r>
              <a:rPr lang="en-US" dirty="0" smtClean="0"/>
              <a:t>Traffic Solutions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273642"/>
            <a:ext cx="934109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Re-striping of School </a:t>
            </a:r>
            <a:r>
              <a:rPr lang="en-US" sz="2400" dirty="0" smtClean="0"/>
              <a:t>Lot per City </a:t>
            </a:r>
            <a:r>
              <a:rPr lang="en-US" sz="2400" dirty="0" smtClean="0"/>
              <a:t>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Stanchions in School Lot to define drop off lane and through traffic 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Re-striping </a:t>
            </a:r>
            <a:r>
              <a:rPr lang="en-US" sz="2400" dirty="0" smtClean="0"/>
              <a:t>of Packet Landing to formalize parking spaces and organize parking  - may result in overall loss of parking, but benefit is it would be more organized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Consideration of additional drop-off zone on Robert Davey Jr.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1219558"/>
            <a:ext cx="6001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Striping/Furnishings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5" y="5007407"/>
            <a:ext cx="270510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35" y="5082052"/>
            <a:ext cx="1446465" cy="144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0" y="4951298"/>
            <a:ext cx="3719018" cy="18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22555"/>
            <a:ext cx="10515600" cy="1325563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Striping/Furnishings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345" y="346185"/>
            <a:ext cx="5788280" cy="7235350"/>
          </a:xfrm>
        </p:spPr>
      </p:pic>
      <p:sp>
        <p:nvSpPr>
          <p:cNvPr id="7" name="Hexagon 6"/>
          <p:cNvSpPr/>
          <p:nvPr/>
        </p:nvSpPr>
        <p:spPr>
          <a:xfrm>
            <a:off x="9977120" y="494792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0068560" y="451104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10190480" y="407416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10292080" y="363728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10271760" y="328676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10033000" y="304292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9641840" y="296672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9215120" y="292100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8808720" y="2831148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8402320" y="2770188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7995920" y="2689384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598964" y="262128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202008" y="253492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6805052" y="249428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104336" y="2567464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5615940" y="2740184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114845" y="2948464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4541520" y="328676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4582160" y="372364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4734560" y="425196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4907280" y="459740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650240" y="1729264"/>
            <a:ext cx="182880" cy="17272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34076" y="1630958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STANCHIONS</a:t>
            </a:r>
            <a:endParaRPr lang="en-US" dirty="0"/>
          </a:p>
        </p:txBody>
      </p:sp>
      <p:sp>
        <p:nvSpPr>
          <p:cNvPr id="32" name="Hexagon 31"/>
          <p:cNvSpPr/>
          <p:nvPr/>
        </p:nvSpPr>
        <p:spPr>
          <a:xfrm>
            <a:off x="1884036" y="3408680"/>
            <a:ext cx="111760" cy="12192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575</Words>
  <Application>Microsoft Office PowerPoint</Application>
  <PresentationFormat>Widescreen</PresentationFormat>
  <Paragraphs>106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Traffic Congestion</vt:lpstr>
      <vt:lpstr>Stakeholders</vt:lpstr>
      <vt:lpstr>Information Sources</vt:lpstr>
      <vt:lpstr>Existing Conditions</vt:lpstr>
      <vt:lpstr>Existing Conditions Map</vt:lpstr>
      <vt:lpstr>Traffic Impacts</vt:lpstr>
      <vt:lpstr>Traffic Solutions</vt:lpstr>
      <vt:lpstr>Traffic Solutions</vt:lpstr>
      <vt:lpstr>Striping/Furnishings</vt:lpstr>
      <vt:lpstr>Traffic Solutions</vt:lpstr>
      <vt:lpstr>Traffic Mitigation Measures</vt:lpstr>
      <vt:lpstr>Traffic Mitigation Measures</vt:lpstr>
      <vt:lpstr>Traffic Solutions Options Map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Jaimie Orfanos</dc:creator>
  <cp:lastModifiedBy>Jaimie Orfanos</cp:lastModifiedBy>
  <cp:revision>37</cp:revision>
  <cp:lastPrinted>2017-09-07T20:16:18Z</cp:lastPrinted>
  <dcterms:created xsi:type="dcterms:W3CDTF">2013-07-15T20:26:40Z</dcterms:created>
  <dcterms:modified xsi:type="dcterms:W3CDTF">2017-09-07T20:16:20Z</dcterms:modified>
</cp:coreProperties>
</file>